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8" r:id="rId3"/>
    <p:sldId id="264" r:id="rId4"/>
    <p:sldId id="260" r:id="rId5"/>
    <p:sldId id="261" r:id="rId6"/>
    <p:sldId id="263" r:id="rId7"/>
    <p:sldId id="265" r:id="rId8"/>
    <p:sldId id="267" r:id="rId9"/>
    <p:sldId id="269" r:id="rId10"/>
    <p:sldId id="270" r:id="rId11"/>
    <p:sldId id="271" r:id="rId12"/>
    <p:sldId id="272" r:id="rId13"/>
    <p:sldId id="275" r:id="rId14"/>
    <p:sldId id="276" r:id="rId15"/>
    <p:sldId id="277" r:id="rId16"/>
    <p:sldId id="278" r:id="rId17"/>
    <p:sldId id="279" r:id="rId18"/>
    <p:sldId id="274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82"/>
    <p:restoredTop sz="94591"/>
  </p:normalViewPr>
  <p:slideViewPr>
    <p:cSldViewPr snapToGrid="0" snapToObjects="1">
      <p:cViewPr>
        <p:scale>
          <a:sx n="91" d="100"/>
          <a:sy n="91" d="100"/>
        </p:scale>
        <p:origin x="152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B1DDE8-02F0-B842-B899-BA7AD4B1750D}" type="datetimeFigureOut">
              <a:rPr lang="en-US" smtClean="0"/>
              <a:t>12/3/15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6A431-9628-A048-BC2D-60A2FF41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523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6A431-9628-A048-BC2D-60A2FF41E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341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6A431-9628-A048-BC2D-60A2FF41E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121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6A431-9628-A048-BC2D-60A2FF41E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4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6A431-9628-A048-BC2D-60A2FF41E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3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6A431-9628-A048-BC2D-60A2FF41E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40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ED9F9-EE39-2942-8F79-B50E5B187FF3}" type="datetimeFigureOut">
              <a:rPr lang="en-US" smtClean="0"/>
              <a:t>12/3/15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4018-7DAC-BA44-8602-C64ECC70E6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13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ED9F9-EE39-2942-8F79-B50E5B187FF3}" type="datetimeFigureOut">
              <a:rPr lang="en-US" smtClean="0"/>
              <a:t>12/3/15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4018-7DAC-BA44-8602-C64ECC70E6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65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ED9F9-EE39-2942-8F79-B50E5B187FF3}" type="datetimeFigureOut">
              <a:rPr lang="en-US" smtClean="0"/>
              <a:t>12/3/15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4018-7DAC-BA44-8602-C64ECC70E6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98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ED9F9-EE39-2942-8F79-B50E5B187FF3}" type="datetimeFigureOut">
              <a:rPr lang="en-US" smtClean="0"/>
              <a:t>12/3/15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4018-7DAC-BA44-8602-C64ECC70E6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041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ED9F9-EE39-2942-8F79-B50E5B187FF3}" type="datetimeFigureOut">
              <a:rPr lang="en-US" smtClean="0"/>
              <a:t>12/3/15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4018-7DAC-BA44-8602-C64ECC70E6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99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ED9F9-EE39-2942-8F79-B50E5B187FF3}" type="datetimeFigureOut">
              <a:rPr lang="en-US" smtClean="0"/>
              <a:t>12/3/15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4018-7DAC-BA44-8602-C64ECC70E6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59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ED9F9-EE39-2942-8F79-B50E5B187FF3}" type="datetimeFigureOut">
              <a:rPr lang="en-US" smtClean="0"/>
              <a:t>12/3/15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4018-7DAC-BA44-8602-C64ECC70E6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71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ED9F9-EE39-2942-8F79-B50E5B187FF3}" type="datetimeFigureOut">
              <a:rPr lang="en-US" smtClean="0"/>
              <a:t>12/3/15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4018-7DAC-BA44-8602-C64ECC70E6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82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ED9F9-EE39-2942-8F79-B50E5B187FF3}" type="datetimeFigureOut">
              <a:rPr lang="en-US" smtClean="0"/>
              <a:t>12/3/15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4018-7DAC-BA44-8602-C64ECC70E6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10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ED9F9-EE39-2942-8F79-B50E5B187FF3}" type="datetimeFigureOut">
              <a:rPr lang="en-US" smtClean="0"/>
              <a:t>12/3/15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4018-7DAC-BA44-8602-C64ECC70E6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299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ED9F9-EE39-2942-8F79-B50E5B187FF3}" type="datetimeFigureOut">
              <a:rPr lang="en-US" smtClean="0"/>
              <a:t>12/3/15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4018-7DAC-BA44-8602-C64ECC70E6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240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ED9F9-EE39-2942-8F79-B50E5B187FF3}" type="datetimeFigureOut">
              <a:rPr lang="en-US" smtClean="0"/>
              <a:t>12/3/15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4018-7DAC-BA44-8602-C64ECC70E6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474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Relationship Id="rId3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Relationship Id="rId3" Type="http://schemas.openxmlformats.org/officeDocument/2006/relationships/image" Target="../media/image2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tiff"/><Relationship Id="rId5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hyperlink" Target="https://en.wikipedia.org/wiki/User:Mikael_H%C3%A4ggstr%C3%B6m" TargetMode="External"/><Relationship Id="rId5" Type="http://schemas.openxmlformats.org/officeDocument/2006/relationships/hyperlink" Target="https://en.wikiversity.org/wiki/Medical_gallery_of_Mikael_H%C3%A4ggstr%C3%B6m_2014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png"/><Relationship Id="rId6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678897"/>
            <a:ext cx="9144000" cy="1831065"/>
          </a:xfrm>
        </p:spPr>
        <p:txBody>
          <a:bodyPr/>
          <a:lstStyle/>
          <a:p>
            <a:r>
              <a:rPr lang="en-US" dirty="0" smtClean="0"/>
              <a:t>Genomic Prediction with TCGA Data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165860" y="3792697"/>
            <a:ext cx="9860280" cy="1232852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Classification models for the detection of lung adenocarcinoma</a:t>
            </a:r>
            <a:endParaRPr lang="en-US" dirty="0"/>
          </a:p>
        </p:txBody>
      </p:sp>
      <p:sp>
        <p:nvSpPr>
          <p:cNvPr id="5" name="Subtitle 3"/>
          <p:cNvSpPr txBox="1">
            <a:spLocks/>
          </p:cNvSpPr>
          <p:nvPr/>
        </p:nvSpPr>
        <p:spPr>
          <a:xfrm>
            <a:off x="1165860" y="5308284"/>
            <a:ext cx="9757410" cy="1028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Ting Shen and Scott </a:t>
            </a:r>
            <a:r>
              <a:rPr lang="en-US" dirty="0" err="1" smtClean="0"/>
              <a:t>Funkhouser</a:t>
            </a:r>
            <a:endParaRPr lang="en-US" dirty="0" smtClean="0"/>
          </a:p>
          <a:p>
            <a:r>
              <a:rPr lang="en-US" dirty="0" smtClean="0"/>
              <a:t>STT 855 Final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777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635" y="365126"/>
            <a:ext cx="10992729" cy="1154186"/>
          </a:xfrm>
        </p:spPr>
        <p:txBody>
          <a:bodyPr/>
          <a:lstStyle/>
          <a:p>
            <a:pPr algn="ctr"/>
            <a:r>
              <a:rPr lang="en-US" dirty="0" smtClean="0"/>
              <a:t>Candidate somatic </a:t>
            </a:r>
            <a:r>
              <a:rPr lang="en-US" smtClean="0"/>
              <a:t>CNV’s identified with GISTIC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743126"/>
              </p:ext>
            </p:extLst>
          </p:nvPr>
        </p:nvGraphicFramePr>
        <p:xfrm>
          <a:off x="1422399" y="1758460"/>
          <a:ext cx="9347200" cy="4460240"/>
        </p:xfrm>
        <a:graphic>
          <a:graphicData uri="http://schemas.openxmlformats.org/drawingml/2006/table">
            <a:tbl>
              <a:tblPr/>
              <a:tblGrid>
                <a:gridCol w="1863735"/>
                <a:gridCol w="1435836"/>
                <a:gridCol w="827270"/>
                <a:gridCol w="827270"/>
                <a:gridCol w="827270"/>
                <a:gridCol w="1911279"/>
                <a:gridCol w="827270"/>
                <a:gridCol w="827270"/>
              </a:tblGrid>
              <a:tr h="2835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Sample Set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Type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Cytoband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q value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Residual q value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Wide peak boundaries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Number of genes in peak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Top candidate genes in wide peak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All Samples (n=230)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Amplification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14q13.3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2.27E-26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2.27E-26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chr14:36854137-37023019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NKX2-1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All Samples (n=230)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Amplification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8q24.21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1.70E-17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1.88E-17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chr8:129157821-129195260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All Samples (n=230)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Amplification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5p15.33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8.89E-16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4.69E-14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chr5:1288616-1300024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TERT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All Samples (n=230)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Amplification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12q15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2.78E-16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7.42E-13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chr12:69212011-69485451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MDM2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All Samples (n=230)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Amplification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1q21.3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7.21E-10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7.21E-10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chr1:120523956-152743148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MCL1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All Samples (n=230)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Amplification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12p12.1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1.33E-05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1.51E-05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chr12:25402469-26433911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KRAS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All Samples (n=230)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Amplification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20q13.33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1.58E-07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2.00E-05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chr20:62090554-63025520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All Samples (n=230)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Amplification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7p11.2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1.52E-05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7.09E-05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chr7:54535672-55737616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EGFR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All Samples (n=230)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Amplification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Xq28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0.00031917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0.00031917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chrX:153306080-155270560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All Samples (n=230)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Amplification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7q31.2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0.00059128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0.00059128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chr7:116283302-116449049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MET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All Samples (n=230)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Amplification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3q26.2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0.00068905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0.00068905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chr3:168804384-170787300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TERC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All Samples (n=230)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Amplification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19q13.11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0.0024887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0.0024887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chr19:29099880-38092168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143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All Samples (n=230)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Amplification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11q13.3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0.0026573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0.0026573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chr11:68745684-69587582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CCND1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All Samples (n=230)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Amplification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6p21.1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0.011819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0.011819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chr6:37381636-42861797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CCND3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All Samples (n=230)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Amplification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12q14.1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6.62E-09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0.017674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chr12:58038861-58369932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CDK4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All Samples (n=230)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Amplification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17q12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0.005914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0.019017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chr17:37804811-38011853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ERBB2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All Samples (n=230)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Amplification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5p13.2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5.05E-05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0.04864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chr5:33498056-50133375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All Samples (n=230)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Amplification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17q25.3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0.039508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0.073911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chr17:47675684-81195210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417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CDK3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...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...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...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…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…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46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889" y="453376"/>
            <a:ext cx="10011508" cy="3477578"/>
          </a:xfrm>
          <a:prstGeom prst="rect">
            <a:avLst/>
          </a:prstGeom>
          <a:effectLst>
            <a:outerShdw blurRad="457200" dist="38100" dir="2700000" sx="102000" sy="102000" algn="tl" rotWithShape="0">
              <a:prstClr val="black">
                <a:alpha val="39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364566" y="4698609"/>
            <a:ext cx="95523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From 518 lung-adenocarcinoma patients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sz="2000" dirty="0" smtClean="0"/>
              <a:t>“Gene based” normalized CNV data from 590 normal tissues and 551 tumor tissues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1378633" y="5598941"/>
            <a:ext cx="94146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From 516 lung-adenocarcinoma patients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sz="2000" dirty="0" smtClean="0"/>
              <a:t>Normalized gene expression values from 59 normal tissues and 517 tumor tissues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4052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5" y="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“Gene based” CNV data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664070"/>
              </p:ext>
            </p:extLst>
          </p:nvPr>
        </p:nvGraphicFramePr>
        <p:xfrm>
          <a:off x="838195" y="1690690"/>
          <a:ext cx="10725447" cy="4766384"/>
        </p:xfrm>
        <a:graphic>
          <a:graphicData uri="http://schemas.openxmlformats.org/drawingml/2006/table">
            <a:tbl>
              <a:tblPr/>
              <a:tblGrid>
                <a:gridCol w="2769541"/>
                <a:gridCol w="1136558"/>
                <a:gridCol w="1136558"/>
                <a:gridCol w="1136558"/>
                <a:gridCol w="1136558"/>
                <a:gridCol w="1136558"/>
                <a:gridCol w="1136558"/>
                <a:gridCol w="1136558"/>
              </a:tblGrid>
              <a:tr h="403300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GJA9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RHBDL2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AKIRIN1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NDUFS5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MACF1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KIAA0754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…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94973">
                <a:tc>
                  <a:txBody>
                    <a:bodyPr/>
                    <a:lstStyle/>
                    <a:p>
                      <a:pPr algn="ctr" fontAlgn="b"/>
                      <a:r>
                        <a:rPr lang="fi-FI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TCGA-49-4507-11A-01D-1204-01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0.0023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0.0023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0.0023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0.0023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0.0023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0.0023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…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9497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TCGA-55-6981-11A-01D-1943-01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-0.0014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-0.0014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-0.0014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-0.0014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-0.0014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-0.0014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…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94973">
                <a:tc>
                  <a:txBody>
                    <a:bodyPr/>
                    <a:lstStyle/>
                    <a:p>
                      <a:pPr algn="ctr" fontAlgn="b"/>
                      <a:r>
                        <a:rPr lang="fi-FI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TCGA-44-2657-11A-01D-1877-01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0.0026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0.0026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0.0026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0.0026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0.0026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0.0026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…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9497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TCGA-55-6983-11A-01D-1943-01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-0.0006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-0.0006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-0.0006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-0.0006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-0.0006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-0.0006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…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94973"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TCGA-78-7143-10A-01D-2035-01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-0.0142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-0.0142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-0.0142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-0.0142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-0.0142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-0.0142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…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9497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TCGA-44-6144-01A-11D-1752-01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0.9845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0.9845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0.9845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0.9845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0.9845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0.9845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…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9497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TCGA-55-8514-10A-01D-2389-01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…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94973">
                <a:tc>
                  <a:txBody>
                    <a:bodyPr/>
                    <a:lstStyle/>
                    <a:p>
                      <a:pPr algn="ctr" fontAlgn="b"/>
                      <a:r>
                        <a:rPr lang="fi-FI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TCGA-44-3919-11A-01D-1877-01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0.0027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0.0027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0.0027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0.0027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0.0027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0.0027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…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33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…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…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…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…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…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…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…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…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38195" y="1138795"/>
            <a:ext cx="4789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24959 parameters in total. One for each gene.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24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5991884" y="2712782"/>
            <a:ext cx="5378329" cy="2012879"/>
          </a:xfrm>
          <a:prstGeom prst="rect">
            <a:avLst/>
          </a:prstGeom>
          <a:solidFill>
            <a:schemeClr val="accent6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128859" y="1934166"/>
            <a:ext cx="4599465" cy="4221389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613" y="14225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The classification model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227334" y="2539581"/>
                <a:ext cx="16943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charset="0"/>
                            </a:rPr>
                            <m:t>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charset="0"/>
                        </a:rPr>
                        <m:t>𝑿𝒃</m:t>
                      </m:r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charset="0"/>
                        </a:rPr>
                        <m:t>𝝐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334" y="2539581"/>
                <a:ext cx="1694310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3957" r="-2158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227334" y="3074832"/>
                <a:ext cx="2663101" cy="694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cs-CZ" sz="2400" b="0" i="1" smtClean="0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}"/>
                            <m:ctrlPr>
                              <a:rPr lang="cs-CZ" sz="24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cs-CZ" sz="2400" i="1">
                                    <a:latin typeface="Cambria Math" charset="0"/>
                                  </a:rPr>
                                </m:ctrlPr>
                              </m:eqArr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1 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charset="0"/>
                                  </a:rPr>
                                  <m:t>if</m:t>
                                </m:r>
                                <m:r>
                                  <a:rPr lang="en-US" sz="2400">
                                    <a:latin typeface="Cambria Math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charset="0"/>
                                  </a:rPr>
                                  <m:t>&gt;0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 0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charset="0"/>
                                  </a:rPr>
                                  <m:t>otherwise</m:t>
                                </m:r>
                              </m:e>
                            </m:eqArr>
                            <m:r>
                              <a:rPr lang="en-US" sz="2400" b="0" i="1" smtClean="0">
                                <a:latin typeface="Cambria Math" charset="0"/>
                              </a:rPr>
                              <m:t> 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b="1" dirty="0" smtClean="0"/>
                  <a:t> </a:t>
                </a:r>
                <a:endParaRPr lang="en-US" sz="2400" b="1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334" y="3074832"/>
                <a:ext cx="2663101" cy="69467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128860" y="1934167"/>
            <a:ext cx="2176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Probit</a:t>
            </a:r>
            <a:r>
              <a:rPr lang="en-US" sz="2000" dirty="0" smtClean="0"/>
              <a:t> link function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6177694" y="2900646"/>
            <a:ext cx="4759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Model fit using “Bayesian Ridge Regression”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1128860" y="4369143"/>
            <a:ext cx="4599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Reduced model – using 17 candidate CNVs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1329107" y="5693890"/>
                <a:ext cx="2974596" cy="5041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charset="0"/>
                            </a:rPr>
                            <m:t>𝒇𝒖𝒍𝒍</m:t>
                          </m:r>
                        </m:sub>
                      </m:sSub>
                      <m:r>
                        <a:rPr lang="en-US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1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ℝ</m:t>
                          </m:r>
                          <m:r>
                            <a:rPr lang="en-US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e>
                        <m:sup>
                          <m:r>
                            <a:rPr lang="en-US" sz="2400">
                              <a:latin typeface="Cambria Math" charset="0"/>
                            </a:rPr>
                            <m:t>1141 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x</m:t>
                          </m:r>
                          <m:r>
                            <a:rPr lang="en-US" sz="2400">
                              <a:latin typeface="Cambria Math" charset="0"/>
                            </a:rPr>
                            <m:t> 20473</m:t>
                          </m:r>
                        </m:sup>
                      </m:sSup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107" y="5693890"/>
                <a:ext cx="2974596" cy="504112"/>
              </a:xfrm>
              <a:prstGeom prst="rect">
                <a:avLst/>
              </a:prstGeom>
              <a:blipFill rotWithShape="0">
                <a:blip r:embed="rId4"/>
                <a:stretch>
                  <a:fillRect t="-91566" b="-113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1329107" y="4755535"/>
                <a:ext cx="30501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charset="0"/>
                            </a:rPr>
                            <m:t>𝒓𝒆𝒅𝒖𝒄𝒆𝒅</m:t>
                          </m:r>
                        </m:sub>
                      </m:sSub>
                      <m:r>
                        <a:rPr lang="en-US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1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sz="2400" i="0">
                              <a:latin typeface="Cambria Math" charset="0"/>
                            </a:rPr>
                            <m:t>1141 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charset="0"/>
                            </a:rPr>
                            <m:t>x</m:t>
                          </m:r>
                          <m:r>
                            <a:rPr lang="en-US" sz="2400" i="0">
                              <a:latin typeface="Cambria Math" charset="0"/>
                            </a:rPr>
                            <m:t> 17</m:t>
                          </m:r>
                        </m:sup>
                      </m:sSup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107" y="4755535"/>
                <a:ext cx="3050130" cy="461665"/>
              </a:xfrm>
              <a:prstGeom prst="rect">
                <a:avLst/>
              </a:prstGeom>
              <a:blipFill rotWithShape="0">
                <a:blip r:embed="rId5"/>
                <a:stretch>
                  <a:fillRect t="-81579" b="-6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1128860" y="5293780"/>
            <a:ext cx="2964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Full model – using all CNVs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6304303" y="4160578"/>
                <a:ext cx="11446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𝜖</m:t>
                      </m:r>
                      <m:r>
                        <a:rPr lang="en-US" b="0" i="1" smtClean="0">
                          <a:latin typeface="Cambria Math" charset="0"/>
                        </a:rPr>
                        <m:t> ~ </m:t>
                      </m:r>
                      <m:r>
                        <a:rPr lang="en-US" b="0" i="1" smtClean="0">
                          <a:latin typeface="Cambria Math" charset="0"/>
                        </a:rPr>
                        <m:t>𝑁</m:t>
                      </m:r>
                      <m:r>
                        <a:rPr lang="en-US" b="0" i="1" smtClean="0">
                          <a:latin typeface="Cambria Math" charset="0"/>
                        </a:rPr>
                        <m:t>(0, 1)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303" y="4160578"/>
                <a:ext cx="1144672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2128" t="-148889" r="-6915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/>
              <p:cNvSpPr/>
              <p:nvPr/>
            </p:nvSpPr>
            <p:spPr>
              <a:xfrm>
                <a:off x="6177694" y="3394185"/>
                <a:ext cx="4841838" cy="8305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i="1" dirty="0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0" i="1" dirty="0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i="1" dirty="0" smtClean="0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b="0" i="1" dirty="0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i="1" dirty="0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supHide m:val="on"/>
                              <m:ctrlPr>
                                <a:rPr lang="en-US" b="0" i="1" dirty="0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dirty="0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charset="0"/>
                                        </a:rPr>
                                        <m:t>𝑗𝑘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dirty="0" smtClean="0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lang="en-US" i="1" dirty="0">
                                      <a:latin typeface="Cambria Math" charset="0"/>
                                    </a:rPr>
                                    <m:t>0,</m:t>
                                  </m:r>
                                  <m:sSubSup>
                                    <m:sSubSupPr>
                                      <m:ctrlPr>
                                        <a:rPr lang="en-US" b="0" i="1" dirty="0" smtClean="0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 dirty="0">
                                          <a:latin typeface="Cambria Math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sub>
                                    <m:sup>
                                      <m:r>
                                        <a:rPr lang="en-US" b="0" i="1" dirty="0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d>
                      <m:sSup>
                        <m:sSup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charset="0"/>
                            </a:rPr>
                            <m:t>𝜒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charset="0"/>
                            </a:rPr>
                            <m:t>−2</m:t>
                          </m:r>
                        </m:sup>
                      </m:sSup>
                      <m:r>
                        <a:rPr lang="en-US" i="1" dirty="0"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𝑏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i="1" dirty="0">
                          <a:latin typeface="Cambria Math" charset="0"/>
                        </a:rPr>
                        <m:t>|</m:t>
                      </m:r>
                      <m:r>
                        <a:rPr lang="en-US" i="1" dirty="0" err="1">
                          <a:latin typeface="Cambria Math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 err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i="1" dirty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i="1" dirty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694" y="3394185"/>
                <a:ext cx="4841838" cy="83054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5991884" y="1871118"/>
            <a:ext cx="4346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Goal: To predict tumor status (binary outcome) from full and reduced CNV model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991884" y="4880804"/>
            <a:ext cx="5383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Randomly select 200 individuals for testing (TST group).</a:t>
            </a:r>
          </a:p>
          <a:p>
            <a:r>
              <a:rPr lang="en-US" dirty="0" smtClean="0"/>
              <a:t>Remainder are used to train the model (TRN group).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34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664" y="859465"/>
            <a:ext cx="5998535" cy="59985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132" y="18133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Reduced </a:t>
            </a:r>
            <a:r>
              <a:rPr lang="en-US" dirty="0"/>
              <a:t>model</a:t>
            </a:r>
            <a:r>
              <a:rPr lang="en-US" dirty="0" smtClean="0"/>
              <a:t> (p = 17)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862313" y="1814862"/>
                <a:ext cx="2220351" cy="370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𝑿</m:t>
                          </m:r>
                        </m:e>
                        <m:sub>
                          <m:r>
                            <a:rPr lang="en-US" b="1" i="1" smtClean="0">
                              <a:latin typeface="Cambria Math" charset="0"/>
                            </a:rPr>
                            <m:t>𝒓𝒆𝒅𝒖𝒄𝒆𝒅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 </m:t>
                      </m:r>
                      <m:sSubSup>
                        <m:sSubSupPr>
                          <m:ctrlPr>
                            <a:rPr lang="en-US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𝑿</m:t>
                          </m:r>
                        </m:e>
                        <m:sub>
                          <m:r>
                            <a:rPr lang="en-US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𝒓𝒆𝒅𝒖𝒄𝒆𝒅</m:t>
                          </m:r>
                        </m:sub>
                        <m:sup>
                          <m:r>
                            <a:rPr lang="en-US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313" y="1814862"/>
                <a:ext cx="2220351" cy="370166"/>
              </a:xfrm>
              <a:prstGeom prst="rect">
                <a:avLst/>
              </a:prstGeom>
              <a:blipFill rotWithShape="0">
                <a:blip r:embed="rId3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62313" y="1445530"/>
            <a:ext cx="2338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Eigendecomposition</a:t>
            </a:r>
            <a:r>
              <a:rPr lang="en-US" dirty="0" smtClean="0"/>
              <a:t> of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50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64" y="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Reduced model (p = 17)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175" y="973234"/>
            <a:ext cx="5753467" cy="57534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44861" y="1505243"/>
            <a:ext cx="36186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Gibbs sampling of posterior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10000 iterations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2000 burn-in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2 thinning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1272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267" y="-44231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Reduced model (p = 17)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25" y="936672"/>
            <a:ext cx="5598942" cy="55989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067" y="958946"/>
            <a:ext cx="5576668" cy="557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4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8351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Full model (p = 20473)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0" y="723312"/>
            <a:ext cx="5711485" cy="57114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273" y="892125"/>
            <a:ext cx="5666935" cy="56669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1428" y="1127979"/>
            <a:ext cx="5487352" cy="54873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142048"/>
            <a:ext cx="5487352" cy="548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56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Potential future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the variation observed in tumor CNV or tumor gene expression predict patient outcomes?</a:t>
            </a:r>
          </a:p>
          <a:p>
            <a:pPr marL="0" indent="0">
              <a:buNone/>
            </a:pPr>
            <a:endParaRPr lang="en-US" dirty="0" smtClean="0"/>
          </a:p>
          <a:p>
            <a:pPr lvl="1">
              <a:buFont typeface="Courier New" charset="0"/>
              <a:buChar char="o"/>
            </a:pPr>
            <a:r>
              <a:rPr lang="en-US" dirty="0" smtClean="0"/>
              <a:t>Response to therapy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>
              <a:buFont typeface="Courier New" charset="0"/>
              <a:buChar char="o"/>
            </a:pPr>
            <a:r>
              <a:rPr lang="en-US" dirty="0" smtClean="0"/>
              <a:t>Survival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642" y="2406747"/>
            <a:ext cx="4141567" cy="40405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91642" y="6447300"/>
            <a:ext cx="4263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www.danafarberbostonchildrens.org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3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99926"/>
          </a:xfrm>
        </p:spPr>
        <p:txBody>
          <a:bodyPr/>
          <a:lstStyle/>
          <a:p>
            <a:r>
              <a:rPr lang="en-US" dirty="0" smtClean="0"/>
              <a:t>While lung adenocarcinoma may be complex in that many different pathways can lead to the same disease, cancer status can be predicted when regressed </a:t>
            </a:r>
            <a:r>
              <a:rPr lang="en-US" dirty="0"/>
              <a:t>u</a:t>
            </a:r>
            <a:r>
              <a:rPr lang="en-US" dirty="0" smtClean="0"/>
              <a:t>pon just a few predictors.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Variants of large effect such as proto-oncogenes and tumor suppressors enable this.</a:t>
            </a:r>
          </a:p>
          <a:p>
            <a:pPr lvl="1">
              <a:buFont typeface="Courier New" charset="0"/>
              <a:buChar char="o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 smtClean="0"/>
              <a:t>TCGA is a treasure-trove of data! Methylation, splice-junction expression values, isoform expression values, etc. can be downloaded with TCGA-Assembler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81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Motivation for studying lung adenocarcinoma</a:t>
            </a:r>
          </a:p>
          <a:p>
            <a:endParaRPr lang="en-US" dirty="0"/>
          </a:p>
          <a:p>
            <a:r>
              <a:rPr lang="en-US" dirty="0" smtClean="0"/>
              <a:t>Review what has been done previously with lung-adenocarcinoma data.</a:t>
            </a:r>
          </a:p>
          <a:p>
            <a:endParaRPr lang="en-US" dirty="0"/>
          </a:p>
          <a:p>
            <a:r>
              <a:rPr lang="en-US" dirty="0" smtClean="0"/>
              <a:t>Classification of tissue (normal vs tumor) using candidate CNV vs whole genome approach.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Conclusions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583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220" y="230213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Motivation to study lung adenocarcinoma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743" y="1690688"/>
            <a:ext cx="7931046" cy="4215411"/>
          </a:xfrm>
        </p:spPr>
        <p:txBody>
          <a:bodyPr/>
          <a:lstStyle/>
          <a:p>
            <a:r>
              <a:rPr lang="en-US" dirty="0" smtClean="0"/>
              <a:t>Lung cancer is the most common cause of cancer-related mortality world-wide.</a:t>
            </a:r>
          </a:p>
          <a:p>
            <a:pPr lvl="1"/>
            <a:r>
              <a:rPr lang="en-US" dirty="0" smtClean="0"/>
              <a:t>1M deaths/year</a:t>
            </a:r>
          </a:p>
          <a:p>
            <a:pPr lvl="1"/>
            <a:endParaRPr lang="en-US" dirty="0"/>
          </a:p>
          <a:p>
            <a:r>
              <a:rPr lang="en-US" dirty="0" smtClean="0"/>
              <a:t>Lung adenocarcinoma is the most common type of lung cancer.</a:t>
            </a:r>
          </a:p>
          <a:p>
            <a:endParaRPr lang="en-US" dirty="0"/>
          </a:p>
          <a:p>
            <a:r>
              <a:rPr lang="en-US" dirty="0" smtClean="0"/>
              <a:t>Many </a:t>
            </a:r>
            <a:r>
              <a:rPr lang="en-US" dirty="0" smtClean="0"/>
              <a:t>lung </a:t>
            </a:r>
            <a:r>
              <a:rPr lang="en-US" dirty="0" smtClean="0"/>
              <a:t>adenocarcinomas lack an identifiable “driver” </a:t>
            </a:r>
            <a:r>
              <a:rPr lang="en-US" dirty="0" smtClean="0"/>
              <a:t>genes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4056" y="1255972"/>
            <a:ext cx="2304497" cy="23416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335" y="3732550"/>
            <a:ext cx="3422754" cy="263509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61089" y="6367641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>
                <a:latin typeface="Helvetica" charset="0"/>
                <a:hlinkClick r:id="rId4"/>
              </a:rPr>
              <a:t>Häggström, Mikael (2014). "</a:t>
            </a:r>
            <a:r>
              <a:rPr lang="en-US" sz="1200" dirty="0">
                <a:latin typeface="Helvetica" charset="0"/>
                <a:hlinkClick r:id="rId5"/>
              </a:rPr>
              <a:t>Medical gallery of Mikael Häggström 2014". </a:t>
            </a:r>
            <a:r>
              <a:rPr lang="en-US" sz="1200" i="1" dirty="0">
                <a:latin typeface="Helvetica" charset="0"/>
                <a:hlinkClick r:id="rId5"/>
              </a:rPr>
              <a:t>Wikiversity Journal of Medicine</a:t>
            </a:r>
            <a:r>
              <a:rPr lang="en-US" sz="1200" dirty="0">
                <a:latin typeface="Helvetica" charset="0"/>
                <a:hlinkClick r:id="rId5"/>
              </a:rPr>
              <a:t> 1 (2).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5029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634" y="1890729"/>
            <a:ext cx="10152993" cy="2903369"/>
          </a:xfrm>
          <a:prstGeom prst="rect">
            <a:avLst/>
          </a:prstGeom>
          <a:effectLst>
            <a:outerShdw blurRad="190500" dist="38100" dir="27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498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5631" y="1980418"/>
            <a:ext cx="4212231" cy="41979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42048" y="475987"/>
            <a:ext cx="5727304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230 lung-adenocarcinoma patients</a:t>
            </a:r>
          </a:p>
          <a:p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Tumor tissue and normal tissue taken from each patient.</a:t>
            </a:r>
          </a:p>
          <a:p>
            <a:endParaRPr lang="en-US" sz="20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Data from each tissue was collected:</a:t>
            </a:r>
          </a:p>
          <a:p>
            <a:pPr marL="800100" lvl="1" indent="-342900">
              <a:buFont typeface="Courier New" charset="0"/>
              <a:buChar char="o"/>
            </a:pPr>
            <a:r>
              <a:rPr lang="en-US" sz="2000" dirty="0" smtClean="0"/>
              <a:t>DNA </a:t>
            </a:r>
            <a:r>
              <a:rPr lang="en-US" sz="2000" dirty="0" smtClean="0"/>
              <a:t>sequencing (whole </a:t>
            </a:r>
            <a:r>
              <a:rPr lang="en-US" sz="2000" dirty="0" err="1" smtClean="0"/>
              <a:t>exome</a:t>
            </a:r>
            <a:r>
              <a:rPr lang="en-US" sz="2000" dirty="0" smtClean="0"/>
              <a:t> sequencing)</a:t>
            </a:r>
            <a:endParaRPr lang="en-US" sz="2000" dirty="0" smtClean="0"/>
          </a:p>
          <a:p>
            <a:pPr marL="800100" lvl="1" indent="-342900">
              <a:buFont typeface="Courier New" charset="0"/>
              <a:buChar char="o"/>
            </a:pPr>
            <a:r>
              <a:rPr lang="en-US" sz="2000" dirty="0" smtClean="0"/>
              <a:t>mRNA sequencing</a:t>
            </a:r>
          </a:p>
          <a:p>
            <a:pPr marL="800100" lvl="1" indent="-342900">
              <a:buFont typeface="Courier New" charset="0"/>
              <a:buChar char="o"/>
            </a:pPr>
            <a:r>
              <a:rPr lang="en-US" sz="2000" dirty="0" smtClean="0"/>
              <a:t>microRNA sequencing</a:t>
            </a:r>
          </a:p>
          <a:p>
            <a:pPr marL="800100" lvl="1" indent="-342900">
              <a:buFont typeface="Courier New" charset="0"/>
              <a:buChar char="o"/>
            </a:pPr>
            <a:r>
              <a:rPr lang="en-US" sz="2000" dirty="0" smtClean="0"/>
              <a:t>Copy number array</a:t>
            </a:r>
          </a:p>
          <a:p>
            <a:pPr marL="800100" lvl="1" indent="-342900">
              <a:buFont typeface="Courier New" charset="0"/>
              <a:buChar char="o"/>
            </a:pPr>
            <a:r>
              <a:rPr lang="en-US" sz="2000" dirty="0" smtClean="0"/>
              <a:t>Methylation array</a:t>
            </a:r>
          </a:p>
          <a:p>
            <a:pPr marL="800100" lvl="1" indent="-342900">
              <a:buFont typeface="Courier New" charset="0"/>
              <a:buChar char="o"/>
            </a:pPr>
            <a:r>
              <a:rPr lang="en-US" sz="2000" dirty="0" smtClean="0"/>
              <a:t>Protein array</a:t>
            </a:r>
          </a:p>
          <a:p>
            <a:pPr marL="342900" indent="-342900">
              <a:buFont typeface="Courier New" charset="0"/>
              <a:buChar char="o"/>
            </a:pPr>
            <a:endParaRPr lang="en-US" sz="20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GOAL:</a:t>
            </a:r>
          </a:p>
          <a:p>
            <a:pPr marL="800100" lvl="1" indent="-342900">
              <a:buFont typeface="Courier New" charset="0"/>
              <a:buChar char="o"/>
            </a:pPr>
            <a:r>
              <a:rPr lang="en-US" sz="2000" dirty="0" smtClean="0"/>
              <a:t>Determine molecular pathogenesis of lung adenocarcinoma.</a:t>
            </a:r>
            <a:endParaRPr lang="en-US" sz="2000" dirty="0"/>
          </a:p>
          <a:p>
            <a:pPr marL="800100" lvl="1" indent="-342900">
              <a:buFont typeface="Courier New" charset="0"/>
              <a:buChar char="o"/>
            </a:pPr>
            <a:r>
              <a:rPr lang="en-US" sz="2000" dirty="0" smtClean="0"/>
              <a:t>Provide the foundation for classifying the disease.</a:t>
            </a:r>
            <a:endParaRPr lang="en-US" sz="2000" dirty="0" smtClean="0"/>
          </a:p>
        </p:txBody>
      </p:sp>
      <p:sp>
        <p:nvSpPr>
          <p:cNvPr id="3" name="Rectangle 2"/>
          <p:cNvSpPr/>
          <p:nvPr/>
        </p:nvSpPr>
        <p:spPr>
          <a:xfrm>
            <a:off x="1931336" y="3289350"/>
            <a:ext cx="118753" cy="981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978837" y="4565065"/>
            <a:ext cx="142504" cy="117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115404" y="3193037"/>
            <a:ext cx="818439" cy="141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2192593" y="4682878"/>
            <a:ext cx="741250" cy="336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978946" y="2970260"/>
            <a:ext cx="1390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Tumor tissue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68339" y="4995523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Normal tissue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437" y="4682878"/>
            <a:ext cx="1123711" cy="104098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1169" y="2667119"/>
            <a:ext cx="1123711" cy="1040984"/>
          </a:xfrm>
          <a:prstGeom prst="rect">
            <a:avLst/>
          </a:prstGeom>
          <a:noFill/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778" y="178030"/>
            <a:ext cx="4819618" cy="1378227"/>
          </a:xfrm>
          <a:prstGeom prst="rect">
            <a:avLst/>
          </a:prstGeom>
          <a:effectLst>
            <a:outerShdw blurRad="190500" dist="38100" dir="27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786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Biology review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710" y="2316470"/>
            <a:ext cx="5535811" cy="43688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26639" y="2772642"/>
            <a:ext cx="1317027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methylation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918524" y="3391537"/>
            <a:ext cx="1213537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mircoRNAs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3269339" y="3141974"/>
            <a:ext cx="1077686" cy="35705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3269339" y="3576203"/>
            <a:ext cx="1469571" cy="14924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236681" y="3433563"/>
            <a:ext cx="65315" cy="13092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236681" y="3655630"/>
            <a:ext cx="32658" cy="15507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2737" y="2316470"/>
            <a:ext cx="4267200" cy="4203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48396" y="1690688"/>
            <a:ext cx="155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Central dogma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913383" y="1690688"/>
            <a:ext cx="2845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Copy number variants (CNV)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03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708" y="1502931"/>
            <a:ext cx="8159790" cy="37823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09435" y="5711113"/>
            <a:ext cx="2087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MutSigCV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38080" y="5572614"/>
            <a:ext cx="7009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Determines </a:t>
            </a:r>
            <a:r>
              <a:rPr lang="en-US" dirty="0" smtClean="0"/>
              <a:t>probability that </a:t>
            </a:r>
            <a:r>
              <a:rPr lang="en-US" dirty="0" smtClean="0"/>
              <a:t>the number of </a:t>
            </a:r>
            <a:r>
              <a:rPr lang="en-US" dirty="0" smtClean="0"/>
              <a:t>observed mutations </a:t>
            </a:r>
            <a:r>
              <a:rPr lang="en-US" dirty="0" smtClean="0"/>
              <a:t>exceed the expected background mutation rate (BMR).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15256" y="492309"/>
            <a:ext cx="7826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Identification of “significantly mutated” genes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9692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665" y="0"/>
            <a:ext cx="7990100" cy="62508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37453" y="793581"/>
            <a:ext cx="327269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chemeClr val="accent1">
                    <a:lumMod val="75000"/>
                  </a:schemeClr>
                </a:solidFill>
              </a:rPr>
              <a:t>Tumor suppressor</a:t>
            </a:r>
            <a:r>
              <a:rPr lang="en-US" sz="1300" dirty="0" smtClean="0">
                <a:solidFill>
                  <a:srgbClr val="FF0000"/>
                </a:solidFill>
              </a:rPr>
              <a:t>, “Guardian of the genome”</a:t>
            </a:r>
            <a:endParaRPr lang="en-US" sz="13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37453" y="999178"/>
            <a:ext cx="24075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chemeClr val="accent1">
                    <a:lumMod val="75000"/>
                  </a:schemeClr>
                </a:solidFill>
              </a:rPr>
              <a:t>Proto-Oncogene</a:t>
            </a:r>
            <a:r>
              <a:rPr lang="en-US" sz="1300" dirty="0" smtClean="0">
                <a:solidFill>
                  <a:srgbClr val="FF0000"/>
                </a:solidFill>
              </a:rPr>
              <a:t>, tissue signaling</a:t>
            </a:r>
            <a:endParaRPr lang="en-US" sz="13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37453" y="1183773"/>
            <a:ext cx="113467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rgbClr val="FF0000"/>
                </a:solidFill>
              </a:rPr>
              <a:t>Stress sensing</a:t>
            </a:r>
            <a:endParaRPr lang="en-US" sz="13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7453" y="1376345"/>
            <a:ext cx="226594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chemeClr val="accent5"/>
                </a:solidFill>
              </a:rPr>
              <a:t>Tumor suppressor</a:t>
            </a:r>
            <a:r>
              <a:rPr lang="en-US" sz="1300" dirty="0" smtClean="0">
                <a:solidFill>
                  <a:srgbClr val="FF0000"/>
                </a:solidFill>
              </a:rPr>
              <a:t>, cell polarity</a:t>
            </a:r>
            <a:endParaRPr lang="en-US" sz="1300" dirty="0">
              <a:solidFill>
                <a:schemeClr val="accent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37453" y="1553766"/>
            <a:ext cx="252755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chemeClr val="accent5"/>
                </a:solidFill>
              </a:rPr>
              <a:t>Proto-Oncogene</a:t>
            </a:r>
            <a:r>
              <a:rPr lang="en-US" sz="1300" dirty="0" smtClean="0">
                <a:solidFill>
                  <a:srgbClr val="FF0000"/>
                </a:solidFill>
              </a:rPr>
              <a:t>, cell proliferation</a:t>
            </a:r>
            <a:endParaRPr lang="en-US" sz="1300" dirty="0">
              <a:solidFill>
                <a:schemeClr val="accent5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37453" y="1731187"/>
            <a:ext cx="301948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chemeClr val="accent5"/>
                </a:solidFill>
              </a:rPr>
              <a:t>Tumor suppressor</a:t>
            </a:r>
            <a:r>
              <a:rPr lang="en-US" sz="1300" dirty="0" smtClean="0">
                <a:solidFill>
                  <a:srgbClr val="FF0000"/>
                </a:solidFill>
              </a:rPr>
              <a:t>, regulates RAS pathway</a:t>
            </a:r>
            <a:endParaRPr lang="en-US" sz="1300" dirty="0">
              <a:solidFill>
                <a:schemeClr val="accent5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37453" y="1914551"/>
            <a:ext cx="301948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chemeClr val="accent5"/>
                </a:solidFill>
              </a:rPr>
              <a:t>Tumor suppressor</a:t>
            </a:r>
            <a:r>
              <a:rPr lang="en-US" sz="1300" dirty="0" smtClean="0">
                <a:solidFill>
                  <a:srgbClr val="FF0000"/>
                </a:solidFill>
              </a:rPr>
              <a:t>, regulates RAS pathway</a:t>
            </a:r>
            <a:endParaRPr lang="en-US" sz="1300" dirty="0">
              <a:solidFill>
                <a:schemeClr val="accent5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7453" y="2120148"/>
            <a:ext cx="324531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chemeClr val="accent5"/>
                </a:solidFill>
              </a:rPr>
              <a:t>Tumor suppressor</a:t>
            </a:r>
            <a:r>
              <a:rPr lang="en-US" sz="1300" dirty="0" smtClean="0">
                <a:solidFill>
                  <a:srgbClr val="FF0000"/>
                </a:solidFill>
              </a:rPr>
              <a:t>, histone </a:t>
            </a:r>
            <a:r>
              <a:rPr lang="en-US" sz="1300" dirty="0" err="1" smtClean="0">
                <a:solidFill>
                  <a:srgbClr val="FF0000"/>
                </a:solidFill>
              </a:rPr>
              <a:t>methyltransferase</a:t>
            </a:r>
            <a:endParaRPr lang="en-US" sz="1300" dirty="0">
              <a:solidFill>
                <a:schemeClr val="accent5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37453" y="2302835"/>
            <a:ext cx="155888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rgbClr val="FF0000"/>
                </a:solidFill>
              </a:rPr>
              <a:t>RNA binding protein</a:t>
            </a:r>
            <a:endParaRPr lang="en-US" sz="13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37453" y="2485521"/>
            <a:ext cx="150746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rgbClr val="FF0000"/>
                </a:solidFill>
              </a:rPr>
              <a:t>Transcription factor</a:t>
            </a:r>
            <a:endParaRPr lang="en-US" sz="13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7453" y="2668208"/>
            <a:ext cx="249440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smtClean="0">
                <a:solidFill>
                  <a:schemeClr val="accent1">
                    <a:lumMod val="75000"/>
                  </a:schemeClr>
                </a:solidFill>
              </a:rPr>
              <a:t>Oncogene</a:t>
            </a:r>
            <a:r>
              <a:rPr lang="en-US" sz="1300" smtClean="0">
                <a:solidFill>
                  <a:srgbClr val="FF0000"/>
                </a:solidFill>
              </a:rPr>
              <a:t>, growth factor receptor</a:t>
            </a:r>
            <a:endParaRPr lang="en-US" sz="13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37453" y="2845629"/>
            <a:ext cx="19705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rgbClr val="FF0000"/>
                </a:solidFill>
              </a:rPr>
              <a:t>Alters chromatin structure</a:t>
            </a:r>
            <a:endParaRPr lang="en-US" sz="13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26861" y="3050345"/>
            <a:ext cx="216059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chemeClr val="accent1">
                    <a:lumMod val="75000"/>
                  </a:schemeClr>
                </a:solidFill>
              </a:rPr>
              <a:t>Oncogene</a:t>
            </a:r>
            <a:r>
              <a:rPr lang="en-US" sz="1300" dirty="0" smtClean="0">
                <a:solidFill>
                  <a:srgbClr val="FF0000"/>
                </a:solidFill>
              </a:rPr>
              <a:t>, signaling cascade </a:t>
            </a:r>
            <a:endParaRPr lang="en-US" sz="13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37453" y="3241413"/>
            <a:ext cx="19705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rgbClr val="FF0000"/>
                </a:solidFill>
              </a:rPr>
              <a:t>Alters chromatin structure</a:t>
            </a:r>
            <a:endParaRPr lang="en-US" sz="13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37453" y="3443981"/>
            <a:ext cx="314406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chemeClr val="accent5"/>
                </a:solidFill>
              </a:rPr>
              <a:t>Tumor suppressor</a:t>
            </a:r>
            <a:r>
              <a:rPr lang="en-US" sz="1300" dirty="0" smtClean="0">
                <a:solidFill>
                  <a:srgbClr val="FF0000"/>
                </a:solidFill>
              </a:rPr>
              <a:t>, transcriptional repressor</a:t>
            </a:r>
            <a:endParaRPr lang="en-US" sz="1300" dirty="0">
              <a:solidFill>
                <a:schemeClr val="accent5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37453" y="3641874"/>
            <a:ext cx="274132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chemeClr val="accent5"/>
                </a:solidFill>
              </a:rPr>
              <a:t>Tumor suppressor</a:t>
            </a:r>
            <a:r>
              <a:rPr lang="en-US" sz="1300" dirty="0" smtClean="0">
                <a:solidFill>
                  <a:srgbClr val="FF0000"/>
                </a:solidFill>
              </a:rPr>
              <a:t>, cell cycle regulator</a:t>
            </a:r>
            <a:endParaRPr lang="en-US" sz="1300" dirty="0">
              <a:solidFill>
                <a:schemeClr val="accent5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6861" y="3826119"/>
            <a:ext cx="70243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rgbClr val="FF0000"/>
                </a:solidFill>
              </a:rPr>
              <a:t>Splicing</a:t>
            </a:r>
            <a:endParaRPr lang="en-US" sz="1300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26861" y="4003946"/>
            <a:ext cx="144430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rgbClr val="FF0000"/>
                </a:solidFill>
              </a:rPr>
              <a:t>Response to stress</a:t>
            </a:r>
            <a:endParaRPr lang="en-US" sz="1300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16061" y="6105378"/>
            <a:ext cx="848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&lt;-&gt; C</a:t>
            </a:r>
          </a:p>
          <a:p>
            <a:r>
              <a:rPr lang="en-US" dirty="0" smtClean="0"/>
              <a:t>G &lt;-&gt; T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848354" y="6091310"/>
            <a:ext cx="870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&lt;-&gt; G</a:t>
            </a:r>
          </a:p>
          <a:p>
            <a:r>
              <a:rPr lang="en-US" dirty="0"/>
              <a:t>C</a:t>
            </a:r>
            <a:r>
              <a:rPr lang="en-US" dirty="0" smtClean="0"/>
              <a:t> &lt;-&gt; 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047318" y="609130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insertions</a:t>
            </a:r>
          </a:p>
          <a:p>
            <a:r>
              <a:rPr lang="en-US" dirty="0" smtClean="0"/>
              <a:t>deletions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28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709" y="210382"/>
            <a:ext cx="11105643" cy="1154186"/>
          </a:xfrm>
        </p:spPr>
        <p:txBody>
          <a:bodyPr/>
          <a:lstStyle/>
          <a:p>
            <a:pPr algn="ctr"/>
            <a:r>
              <a:rPr lang="en-US" dirty="0" smtClean="0"/>
              <a:t>Association between DNA mutations and RNA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9" y="1364568"/>
            <a:ext cx="7490246" cy="38097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865" y="3392851"/>
            <a:ext cx="7324578" cy="293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174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5301</TotalTime>
  <Words>924</Words>
  <Application>Microsoft Macintosh PowerPoint</Application>
  <PresentationFormat>Widescreen</PresentationFormat>
  <Paragraphs>358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Calibri</vt:lpstr>
      <vt:lpstr>Calibri Light</vt:lpstr>
      <vt:lpstr>Cambria Math</vt:lpstr>
      <vt:lpstr>Courier New</vt:lpstr>
      <vt:lpstr>Helvetica</vt:lpstr>
      <vt:lpstr>Arial</vt:lpstr>
      <vt:lpstr>Office Theme</vt:lpstr>
      <vt:lpstr>Genomic Prediction with TCGA Data</vt:lpstr>
      <vt:lpstr>Overview</vt:lpstr>
      <vt:lpstr>Motivation to study lung adenocarcinoma</vt:lpstr>
      <vt:lpstr>PowerPoint Presentation</vt:lpstr>
      <vt:lpstr>PowerPoint Presentation</vt:lpstr>
      <vt:lpstr>Biology review</vt:lpstr>
      <vt:lpstr>PowerPoint Presentation</vt:lpstr>
      <vt:lpstr>PowerPoint Presentation</vt:lpstr>
      <vt:lpstr>Association between DNA mutations and RNA</vt:lpstr>
      <vt:lpstr>Candidate somatic CNV’s identified with GISTIC</vt:lpstr>
      <vt:lpstr>PowerPoint Presentation</vt:lpstr>
      <vt:lpstr>“Gene based” CNV data</vt:lpstr>
      <vt:lpstr>The classification model</vt:lpstr>
      <vt:lpstr>Reduced model (p = 17)</vt:lpstr>
      <vt:lpstr>Reduced model (p = 17)</vt:lpstr>
      <vt:lpstr>Reduced model (p = 17)</vt:lpstr>
      <vt:lpstr>Full model (p = 20473)</vt:lpstr>
      <vt:lpstr>Potential future goals</vt:lpstr>
      <vt:lpstr>Conclusions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79</cp:revision>
  <dcterms:created xsi:type="dcterms:W3CDTF">2015-12-01T15:53:16Z</dcterms:created>
  <dcterms:modified xsi:type="dcterms:W3CDTF">2015-12-06T04:50:25Z</dcterms:modified>
</cp:coreProperties>
</file>